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737360"/>
          </a:xfrm>
          <a:prstGeom prst="rect">
            <a:avLst/>
          </a:prstGeom>
          <a:solidFill>
            <a:srgbClr val="1E21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017520" y="64008"/>
            <a:ext cx="6153912" cy="1764792"/>
          </a:xfrm>
          <a:prstGeom prst="roundRect">
            <a:avLst>
              <a:gd name="adj" fmla="val 12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71600" y="2651760"/>
            <a:ext cx="9418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500" b="1">
                <a:solidFill>
                  <a:srgbClr val="BE4221"/>
                </a:solidFill>
                <a:latin typeface="Consolas"/>
              </a:rPr>
              <a:t>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5468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1E2140"/>
                </a:solidFill>
                <a:latin typeface="Segoe UI Black"/>
              </a:rPr>
              <a:t>UX/UI audit, sitemap and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4160520"/>
            <a:ext cx="94183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>
                <a:solidFill>
                  <a:srgbClr val="56576B"/>
                </a:solidFill>
                <a:latin typeface="Segoe UI"/>
              </a:rPr>
              <a:t>SpareRoom rebrand · spareroom.co.uk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5367528" y="4709160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120640"/>
            <a:ext cx="9418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0">
                <a:solidFill>
                  <a:srgbClr val="56576B"/>
                </a:solidFill>
                <a:latin typeface="Segoe UI"/>
              </a:rPr>
              <a:t>04/10/2026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  <p:pic>
        <p:nvPicPr>
          <p:cNvPr id="11" name="Picture 10" descr="logo_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1820" y="427665"/>
            <a:ext cx="5645311" cy="10374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0" y="868680"/>
            <a:ext cx="61264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3400" b="1">
                <a:solidFill>
                  <a:srgbClr val="1E2140"/>
                </a:solidFill>
                <a:latin typeface="Segoe UI Black"/>
              </a:rP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14984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3291840" y="2468880"/>
            <a:ext cx="658368" cy="65836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800" b="1">
                <a:solidFill>
                  <a:srgbClr val="E9EAE6"/>
                </a:solidFill>
                <a:latin typeface="Segoe UI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06240" y="2596896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E2140"/>
                </a:solidFill>
                <a:latin typeface="Segoe UI"/>
              </a:rPr>
              <a:t>Objectives</a:t>
            </a:r>
          </a:p>
        </p:txBody>
      </p:sp>
      <p:sp>
        <p:nvSpPr>
          <p:cNvPr id="6" name="Oval 5"/>
          <p:cNvSpPr/>
          <p:nvPr/>
        </p:nvSpPr>
        <p:spPr>
          <a:xfrm>
            <a:off x="3291840" y="3520440"/>
            <a:ext cx="658368" cy="65836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8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06240" y="3648456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E2140"/>
                </a:solidFill>
                <a:latin typeface="Segoe UI"/>
              </a:rPr>
              <a:t>UX/UI audit synthesis</a:t>
            </a:r>
          </a:p>
        </p:txBody>
      </p:sp>
      <p:sp>
        <p:nvSpPr>
          <p:cNvPr id="8" name="Oval 7"/>
          <p:cNvSpPr/>
          <p:nvPr/>
        </p:nvSpPr>
        <p:spPr>
          <a:xfrm>
            <a:off x="3291840" y="4572000"/>
            <a:ext cx="658368" cy="65836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800" b="1">
                <a:solidFill>
                  <a:srgbClr val="E9EAE6"/>
                </a:solidFill>
                <a:latin typeface="Segoe UI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06240" y="4700016"/>
            <a:ext cx="64008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E2140"/>
                </a:solidFill>
                <a:latin typeface="Segoe UI"/>
              </a:rPr>
              <a:t>Sitemap and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394960" y="2377440"/>
            <a:ext cx="1371600" cy="13716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4400" b="1">
                <a:solidFill>
                  <a:srgbClr val="1E2140"/>
                </a:solidFill>
                <a:latin typeface="Segoe UI Black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977639"/>
            <a:ext cx="94183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>
                <a:solidFill>
                  <a:srgbClr val="1E2140"/>
                </a:solidFill>
                <a:latin typeface="Segoe UI Black"/>
              </a:rPr>
              <a:t>Objectives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Objectives of the redesign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920240"/>
            <a:ext cx="11155680" cy="4206240"/>
          </a:xfrm>
          <a:prstGeom prst="roundRect">
            <a:avLst>
              <a:gd name="adj" fmla="val 5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2240280"/>
            <a:ext cx="101498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BE4221"/>
                </a:solidFill>
                <a:latin typeface="Segoe UI"/>
              </a:rPr>
              <a:t>Show who lives there: </a:t>
            </a:r>
            <a:r>
              <a:rPr sz="1400" b="1">
                <a:solidFill>
                  <a:srgbClr val="1E2140"/>
                </a:solidFill>
                <a:latin typeface="Segoe UI"/>
              </a:rPr>
              <a:t>every room introduces the current flatmates before the property. That's the "Know who you'll live with" promise.</a:t>
            </a:r>
          </a:p>
          <a:p>
            <a:pPr>
              <a:spcAft>
                <a:spcPts val="12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BE4221"/>
                </a:solidFill>
                <a:latin typeface="Segoe UI"/>
              </a:rPr>
              <a:t>Let people write for free: </a:t>
            </a:r>
            <a:r>
              <a:rPr sz="1400" b="1">
                <a:solidFill>
                  <a:srgbClr val="1E2140"/>
                </a:solidFill>
                <a:latin typeface="Segoe UI"/>
              </a:rPr>
              <a:t>a seeker can contact any listing without paying or filling ten fields before their first message.</a:t>
            </a:r>
          </a:p>
          <a:p>
            <a:pPr>
              <a:spcAft>
                <a:spcPts val="12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BE4221"/>
                </a:solidFill>
                <a:latin typeface="Segoe UI"/>
              </a:rPr>
              <a:t>Sort what you find: </a:t>
            </a:r>
            <a:r>
              <a:rPr sz="1400" b="1">
                <a:solidFill>
                  <a:srgbClr val="1E2140"/>
                </a:solidFill>
                <a:latin typeface="Segoe UI"/>
              </a:rPr>
              <a:t>a room search shows rooms in shared homes, not whole houses or agency studios.</a:t>
            </a:r>
          </a:p>
          <a:p>
            <a:pPr>
              <a:spcAft>
                <a:spcPts val="12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BE4221"/>
                </a:solidFill>
                <a:latin typeface="Segoe UI"/>
              </a:rPr>
              <a:t>Make safety visible: </a:t>
            </a:r>
            <a:r>
              <a:rPr sz="1400" b="1">
                <a:solidFill>
                  <a:srgbClr val="1E2140"/>
                </a:solidFill>
                <a:latin typeface="Segoe UI"/>
              </a:rPr>
              <a:t>ID checks, advice and alerts at the moment they matter: message, viewing, deposit.</a:t>
            </a:r>
          </a:p>
          <a:p>
            <a:pPr>
              <a:spcAft>
                <a:spcPts val="12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BE4221"/>
                </a:solidFill>
                <a:latin typeface="Segoe UI"/>
              </a:rPr>
              <a:t>Leave no one without an answer: </a:t>
            </a:r>
            <a:r>
              <a:rPr sz="1400" b="1">
                <a:solidFill>
                  <a:srgbClr val="1E2140"/>
                </a:solidFill>
                <a:latin typeface="Segoe UI"/>
              </a:rPr>
              <a:t>reply times shown, explicit refusals, alternatives offered when a room goes.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Scope and method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6035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250" b="1">
                <a:solidFill>
                  <a:srgbClr val="BE4221"/>
                </a:solidFill>
                <a:latin typeface="Segoe UI"/>
              </a:rPr>
              <a:t>→  </a:t>
            </a:r>
            <a:r>
              <a:rPr sz="1250" b="1">
                <a:solidFill>
                  <a:srgbClr val="BE4221"/>
                </a:solidFill>
                <a:latin typeface="Segoe UI"/>
              </a:rPr>
              <a:t>Method: </a:t>
            </a:r>
            <a:r>
              <a:rPr sz="1250" b="1">
                <a:solidFill>
                  <a:srgbClr val="1E2140"/>
                </a:solidFill>
                <a:latin typeface="Segoe UI"/>
              </a:rPr>
              <a:t>expert review of the live site, Bastien &amp; Scapin ergonomic criteria, plus specific and complementary criteria.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BE4221"/>
                </a:solidFill>
                <a:latin typeface="Segoe UI"/>
              </a:rPr>
              <a:t>→  </a:t>
            </a:r>
            <a:r>
              <a:rPr sz="1250" b="1">
                <a:solidFill>
                  <a:srgbClr val="BE4221"/>
                </a:solidFill>
                <a:latin typeface="Segoe UI"/>
              </a:rPr>
              <a:t>Devices: </a:t>
            </a:r>
            <a:r>
              <a:rPr sz="1250" b="1">
                <a:solidFill>
                  <a:srgbClr val="1E2140"/>
                </a:solidFill>
                <a:latin typeface="Segoe UI"/>
              </a:rPr>
              <a:t>desktop 1440 px and mobile 390 px (m.spareroom.co.uk).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BE4221"/>
                </a:solidFill>
                <a:latin typeface="Segoe UI"/>
              </a:rPr>
              <a:t>→  </a:t>
            </a:r>
            <a:r>
              <a:rPr sz="1250" b="1">
                <a:solidFill>
                  <a:srgbClr val="BE4221"/>
                </a:solidFill>
                <a:latin typeface="Segoe UI"/>
              </a:rPr>
              <a:t>Journeys audited: </a:t>
            </a:r>
            <a:r>
              <a:rPr sz="1250" b="1">
                <a:solidFill>
                  <a:srgbClr val="1E2140"/>
                </a:solidFill>
                <a:latin typeface="Segoe UI"/>
              </a:rPr>
              <a:t>finding a room (home, results, listing, message) and filling a room (posting an ad).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BE4221"/>
                </a:solidFill>
                <a:latin typeface="Segoe UI"/>
              </a:rPr>
              <a:t>→  </a:t>
            </a:r>
            <a:r>
              <a:rPr sz="1250" b="1">
                <a:solidFill>
                  <a:srgbClr val="BE4221"/>
                </a:solidFill>
                <a:latin typeface="Segoe UI"/>
              </a:rPr>
              <a:t>Conditions: </a:t>
            </a:r>
            <a:r>
              <a:rPr sz="1250" b="1">
                <a:solidFill>
                  <a:srgbClr val="1E2140"/>
                </a:solidFill>
                <a:latin typeface="Segoe UI"/>
              </a:rPr>
              <a:t>logged-out visitor, no account created, no form submitted. The logged-in area is out of scope.</a:t>
            </a:r>
          </a:p>
          <a:p>
            <a:pPr>
              <a:spcAft>
                <a:spcPts val="800"/>
              </a:spcAft>
            </a:pPr>
            <a:r>
              <a:rPr sz="1250" b="1">
                <a:solidFill>
                  <a:srgbClr val="BE4221"/>
                </a:solidFill>
                <a:latin typeface="Segoe UI"/>
              </a:rPr>
              <a:t>→  </a:t>
            </a:r>
            <a:r>
              <a:rPr sz="1250" b="1">
                <a:solidFill>
                  <a:srgbClr val="BE4221"/>
                </a:solidFill>
                <a:latin typeface="Segoe UI"/>
              </a:rPr>
              <a:t>Related deliverable: </a:t>
            </a:r>
            <a:r>
              <a:rPr sz="1250" b="1">
                <a:solidFill>
                  <a:srgbClr val="1E2140"/>
                </a:solidFill>
                <a:latin typeface="Segoe UI"/>
              </a:rPr>
              <a:t>Audit grid (Excel), 46 findings with screenshots and recommendations.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949440" y="1920240"/>
            <a:ext cx="2240280" cy="1188720"/>
          </a:xfrm>
          <a:prstGeom prst="roundRect">
            <a:avLst>
              <a:gd name="adj" fmla="val 12000"/>
            </a:avLst>
          </a:prstGeom>
          <a:solidFill>
            <a:srgbClr val="1E21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949440" y="2011680"/>
            <a:ext cx="2240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E9EAE6"/>
                </a:solidFill>
                <a:latin typeface="Segoe UI Black"/>
              </a:rPr>
              <a:t>46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49440" y="2633472"/>
            <a:ext cx="2240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E9EAE6"/>
                </a:solidFill>
                <a:latin typeface="Segoe UI"/>
              </a:rPr>
              <a:t>findings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372600" y="1920240"/>
            <a:ext cx="2240280" cy="1188720"/>
          </a:xfrm>
          <a:prstGeom prst="roundRect">
            <a:avLst>
              <a:gd name="adj" fmla="val 12000"/>
            </a:avLst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372600" y="2011680"/>
            <a:ext cx="2240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Segoe UI Black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72600" y="2633472"/>
            <a:ext cx="2240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Segoe UI"/>
              </a:rPr>
              <a:t>critical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49440" y="3291840"/>
            <a:ext cx="2240280" cy="1188720"/>
          </a:xfrm>
          <a:prstGeom prst="roundRect">
            <a:avLst>
              <a:gd name="adj" fmla="val 12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949440" y="3383280"/>
            <a:ext cx="2240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1E2140"/>
                </a:solidFill>
                <a:latin typeface="Segoe UI Black"/>
              </a:rPr>
              <a:t>17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4005072"/>
            <a:ext cx="2240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E2140"/>
                </a:solidFill>
                <a:latin typeface="Segoe UI"/>
              </a:rPr>
              <a:t>major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372600" y="3291840"/>
            <a:ext cx="2240280" cy="1188720"/>
          </a:xfrm>
          <a:prstGeom prst="roundRect">
            <a:avLst>
              <a:gd name="adj" fmla="val 12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72600" y="3383280"/>
            <a:ext cx="2240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1E2140"/>
                </a:solidFill>
                <a:latin typeface="Segoe UI Black"/>
              </a:rP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72600" y="4005072"/>
            <a:ext cx="2240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E2140"/>
                </a:solidFill>
                <a:latin typeface="Segoe UI"/>
              </a:rPr>
              <a:t>minor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49440" y="4663440"/>
            <a:ext cx="2240280" cy="1188720"/>
          </a:xfrm>
          <a:prstGeom prst="roundRect">
            <a:avLst>
              <a:gd name="adj" fmla="val 12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949440" y="4754879"/>
            <a:ext cx="2240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1E2140"/>
                </a:solidFill>
                <a:latin typeface="Segoe UI Black"/>
              </a:rPr>
              <a:t>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49440" y="5376672"/>
            <a:ext cx="2240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E2140"/>
                </a:solidFill>
                <a:latin typeface="Segoe UI"/>
              </a:rPr>
              <a:t>positive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372600" y="4663440"/>
            <a:ext cx="2240280" cy="1188720"/>
          </a:xfrm>
          <a:prstGeom prst="roundRect">
            <a:avLst>
              <a:gd name="adj" fmla="val 12000"/>
            </a:avLst>
          </a:prstGeom>
          <a:solidFill>
            <a:srgbClr val="DCDD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372600" y="4754879"/>
            <a:ext cx="224028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400" b="1">
                <a:solidFill>
                  <a:srgbClr val="1E2140"/>
                </a:solidFill>
                <a:latin typeface="Segoe UI Black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72600" y="5376672"/>
            <a:ext cx="22402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>
                <a:solidFill>
                  <a:srgbClr val="1E2140"/>
                </a:solidFill>
                <a:latin typeface="Segoe UI"/>
              </a:rPr>
              <a:t>informative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394960" y="2377440"/>
            <a:ext cx="1371600" cy="13716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4400" b="1">
                <a:solidFill>
                  <a:srgbClr val="1E2140"/>
                </a:solidFill>
                <a:latin typeface="Segoe UI Black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977639"/>
            <a:ext cx="94183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>
                <a:solidFill>
                  <a:srgbClr val="1E2140"/>
                </a:solidFill>
                <a:latin typeface="Segoe UI Black"/>
              </a:rPr>
              <a:t>UX/UI audit synthesis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Home page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A promise centred on the platform: "The UK's Number 1 Flatshare Site" says nothing about what the person came for.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Three tabs with no explanation: "Rooms", "Flatmates", "Buddy ups". The last one is an in-house term nobody understands on a first visit.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"We're all about people" comes third, with no proof at all.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What works: a single search field at the centre, and the Trustpilot rating visible straight away.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brand's human content (Home Again podcast, Crisis partnership) is buried at the bottom of the page.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11696" y="2350008"/>
            <a:ext cx="5138928" cy="3255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1_accueil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404872"/>
            <a:ext cx="5029200" cy="3145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1696" y="5669280"/>
            <a:ext cx="51389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6576B"/>
                </a:solidFill>
                <a:latin typeface="Consolas"/>
              </a:rPr>
              <a:t>Current site screenshot · 01_home_desktop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777240"/>
            <a:ext cx="10927080" cy="5349240"/>
          </a:xfrm>
          <a:prstGeom prst="roundRect">
            <a:avLst>
              <a:gd name="adj" fmla="val 5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760720" y="384048"/>
            <a:ext cx="685800" cy="6858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400" b="1">
                <a:solidFill>
                  <a:srgbClr val="BE4221"/>
                </a:solidFill>
                <a:latin typeface="Segoe UI Black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258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E2140"/>
                </a:solidFill>
                <a:latin typeface="Segoe UI Black"/>
              </a:rPr>
              <a:t>Recommendations · Home page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94560"/>
            <a:ext cx="96926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Replace the headline with a promise of use: "Find a room, and meet who lives there first".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Entries written as verbs: "I need a room", "I have a room to fill", "Find people to rent with".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Keep the single search at the centre; Trustpilot proof as a second level.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Make people the first argument, with a real excerpt from "Who lives here".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Merge "Search" and "Browse" in the header; offer the app after a first search, not on arrival.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E9EAE6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Search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You don't find what you searched for: "Rooms to Rent in London" mixes rooms, whole houses at £4,395 and agency studios.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Badges with no legend: "Featured", "Boosted", "Free to contact". The last one hints that the other ads are paid.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first result is a sponsored agency ad, on a yellow background.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Contradictory counters: "1000+ results" then "first 1000 of 12391 ads".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No information about current flatmates on the cards. Only the advertiser's role is shown, which is a good starting 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11696" y="2350008"/>
            <a:ext cx="5138928" cy="3255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2_resultats_londres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404872"/>
            <a:ext cx="5029200" cy="3145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1696" y="5669280"/>
            <a:ext cx="51389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6576B"/>
                </a:solidFill>
                <a:latin typeface="Consolas"/>
              </a:rPr>
              <a:t>Current site screenshot · 02_results_london_desktop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777240"/>
            <a:ext cx="10927080" cy="5349240"/>
          </a:xfrm>
          <a:prstGeom prst="roundRect">
            <a:avLst>
              <a:gd name="adj" fmla="val 5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760720" y="384048"/>
            <a:ext cx="685800" cy="6858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400" b="1">
                <a:solidFill>
                  <a:srgbClr val="BE4221"/>
                </a:solidFill>
                <a:latin typeface="Segoe UI Black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258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E2140"/>
                </a:solidFill>
                <a:latin typeface="Segoe UI Black"/>
              </a:rPr>
              <a:t>Recommendations · Search results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94560"/>
            <a:ext cx="96926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Show rooms in shared homes by default; whole properties in a separate tab.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Remove commercial badges on the seeker side, or explain them plainly.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Flag sponsored content and never place it at the top of a room search.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An exact counter ("12,391 rooms in London") and a named sort.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Add to every card: "Lives here: 2 people, 26-31, professionals" and the verified badge.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E9EAE6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Listing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No section about the people who live there: you learn about the parking and the garden, not the flatmates.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essentials drowned in some twenty yes/no attributes: "Living room: No" sits at the same level as "Garage".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Ads in capitals asking for age, salary and status in public: nothing frames how ads are written.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What works: "Verified user" (photo ID, email, mobile) and the response rate exist, but at the bottom of the page.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A promoted ad suggests carrying on over WhatsApp, the opposite of the site's own safety advice.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11696" y="2350008"/>
            <a:ext cx="5138928" cy="3255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3c_fiche_particulier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404872"/>
            <a:ext cx="5029200" cy="3145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1696" y="5669280"/>
            <a:ext cx="51389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6576B"/>
                </a:solidFill>
                <a:latin typeface="Consolas"/>
              </a:rPr>
              <a:t>Current site screenshot · 03c_listing_private_desktop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777240"/>
            <a:ext cx="10927080" cy="5349240"/>
          </a:xfrm>
          <a:prstGeom prst="roundRect">
            <a:avLst>
              <a:gd name="adj" fmla="val 5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760720" y="384048"/>
            <a:ext cx="685800" cy="6858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400" b="1">
                <a:solidFill>
                  <a:srgbClr val="BE4221"/>
                </a:solidFill>
                <a:latin typeface="Segoe UI Black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258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E2140"/>
                </a:solidFill>
                <a:latin typeface="Segoe UI Black"/>
              </a:rPr>
              <a:t>Recommendations · Listing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94560"/>
            <a:ext cx="96926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Open the listing with "Who lives here": first names, ages, routines, one line each, verified status.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A summary of the 4 deciding facts at the top: living room, bathroom, number of flatmates, bills.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Structure the ad into guided fields and publish writing rules.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Move verification and "Usually replies within a day" next to the contact button.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Detect invitations to leave the platform and warn the reader.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E9EAE6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Contacting an advertiser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sign-up wall: clicking "Message" opens a page mixing login and full registration before you can send a single word.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hidden paid rule: Early Bird stops free accounts from contacting ads younger than 7 days. You have to pay £15 to £149.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You learn the rule when you try to write, and the FAQ explains it with internal jargon ("Bold Ads", grey and blue ads).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No signpost after sending: reply time, what to do if nobody answers.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reviews confirm it: "they block viewers because they want to force them to […] Pay £4.99" (Trustpilot review, Sept. 2026).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11696" y="2350008"/>
            <a:ext cx="5138928" cy="3255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3d_message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404872"/>
            <a:ext cx="5029200" cy="3145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1696" y="5669280"/>
            <a:ext cx="51389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6576B"/>
                </a:solidFill>
                <a:latin typeface="Consolas"/>
              </a:rPr>
              <a:t>Current site screenshot · 03d_message_desktop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777240"/>
            <a:ext cx="10927080" cy="5349240"/>
          </a:xfrm>
          <a:prstGeom prst="roundRect">
            <a:avLst>
              <a:gd name="adj" fmla="val 5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760720" y="384048"/>
            <a:ext cx="685800" cy="6858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400" b="1">
                <a:solidFill>
                  <a:srgbClr val="BE4221"/>
                </a:solidFill>
                <a:latin typeface="Segoe UI Black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258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E2140"/>
                </a:solidFill>
                <a:latin typeface="Segoe UI Black"/>
              </a:rPr>
              <a:t>Recommendations · Contacting an advertiser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94560"/>
            <a:ext cx="96926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Write first, create the account afterwards, in one step (email + first name, or Google / Apple).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Make contact free for seekers and monetise on the advertiser side (promotion, sorting tools).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Failing that, announce the rule on the results list, in one clear sentence.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After sending: "Orhan usually replies within a day. We'll tell you if the room goes."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Measure drop-off between clicking "Message" and the first message sent.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E9EAE6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Posting an ad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Six steps to list a room, with native dropdowns from 1 to 12.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Occupants are counted ("There are already … occupants") but never introduced.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"Buddy ups" is only a checkbox, explained in small print, in the room-wanted ad.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On mobile, the form keeps the desktop's dropdowns and narrow fields.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What works: the choice page clearly separates room, whole property and room wanted.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11696" y="2350008"/>
            <a:ext cx="5138928" cy="3255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6b_publier_offre_etape1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404872"/>
            <a:ext cx="5029200" cy="3145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1696" y="5669280"/>
            <a:ext cx="51389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6576B"/>
                </a:solidFill>
                <a:latin typeface="Consolas"/>
              </a:rPr>
              <a:t>Current site screenshot · 06b_post_ad_step1_desktop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777240"/>
            <a:ext cx="10927080" cy="5349240"/>
          </a:xfrm>
          <a:prstGeom prst="roundRect">
            <a:avLst>
              <a:gd name="adj" fmla="val 5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760720" y="384048"/>
            <a:ext cx="685800" cy="6858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400" b="1">
                <a:solidFill>
                  <a:srgbClr val="BE4221"/>
                </a:solidFill>
                <a:latin typeface="Segoe UI Black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258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E2140"/>
                </a:solidFill>
                <a:latin typeface="Segoe UI Black"/>
              </a:rPr>
              <a:t>Recommendations · Posting an 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94560"/>
            <a:ext cx="96926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Three steps: the home, the flatmates, the room.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A "Who lives here" step: a mini profile for each flatmate, with their consent.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Make "find people to rent with" an entry in its own right, from the home page.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A form designed for mobile first: one field per screen, photos straight from the device.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Show a preview of the result card before publishing.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E9EAE6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Safety and trust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874519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right content in the wrong place: the "Safety tips for room seekers" guide is thorough, but only reachable through a "See more" link.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Moderation isn't highlighted, and SpareRoom says so itself: "one of the things we don't shout about as much as we should".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Sign-up asks for gender and date of birth without explaining why.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"Show interest" sends the profile without saying what is shared.</a:t>
            </a:r>
          </a:p>
          <a:p>
            <a:pPr>
              <a:spcAft>
                <a:spcPts val="1000"/>
              </a:spcAft>
            </a:pPr>
            <a:r>
              <a:rPr sz="14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400" b="1">
                <a:solidFill>
                  <a:srgbClr val="1E2140"/>
                </a:solidFill>
                <a:latin typeface="Segoe UI"/>
              </a:rPr>
              <a:t>The number one fear in the reviews (losing a deposit) has no visible answer in the journey.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711696" y="2350008"/>
            <a:ext cx="5138928" cy="3255264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7_securite_desk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2404872"/>
            <a:ext cx="5029200" cy="31455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11696" y="5669280"/>
            <a:ext cx="5138928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>
                <a:solidFill>
                  <a:srgbClr val="56576B"/>
                </a:solidFill>
                <a:latin typeface="Consolas"/>
              </a:rPr>
              <a:t>Current site screenshot · 07_safety_desktop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1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40080" y="777240"/>
            <a:ext cx="10927080" cy="5349240"/>
          </a:xfrm>
          <a:prstGeom prst="roundRect">
            <a:avLst>
              <a:gd name="adj" fmla="val 5000"/>
            </a:avLst>
          </a:prstGeom>
          <a:solidFill>
            <a:srgbClr val="E9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760720" y="384048"/>
            <a:ext cx="685800" cy="6858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2400" b="1">
                <a:solidFill>
                  <a:srgbClr val="BE4221"/>
                </a:solidFill>
                <a:latin typeface="Segoe UI Black"/>
              </a:rPr>
              <a:t>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25880"/>
            <a:ext cx="1005840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400" b="1">
                <a:solidFill>
                  <a:srgbClr val="1E2140"/>
                </a:solidFill>
                <a:latin typeface="Segoe UI Black"/>
              </a:rPr>
              <a:t>Recommendations · Safety and trust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194560"/>
            <a:ext cx="969264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Create a "How we check" entry in the header.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Split the guide into contextual tips: at the first message, before the viewing, before the deposit.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Show ID verification on every person, wherever they appear.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Explain in one line what each sensitive piece of data is used for.</a:t>
            </a:r>
          </a:p>
          <a:p>
            <a:pPr>
              <a:spcAft>
                <a:spcPts val="1200"/>
              </a:spcAft>
            </a:pPr>
            <a:r>
              <a:rPr sz="16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600" b="1">
                <a:solidFill>
                  <a:srgbClr val="1E2140"/>
                </a:solidFill>
                <a:latin typeface="Segoe UI"/>
              </a:rPr>
              <a:t>List what is shared before any profile is sent, and let people choose.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E9EAE6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UX/UI audit synthesis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Proposed features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627632"/>
            <a:ext cx="111556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56576B"/>
                </a:solidFill>
                <a:latin typeface="Segoe UI"/>
              </a:rPr>
              <a:t>Six features that don't exist on the site today, each one answering a critical finding of the audit.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205740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2258568"/>
            <a:ext cx="301752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Who lives here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Every listing introduces the current flatmates: first name, age, routine, one line, verified status.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205740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53712" y="2258568"/>
            <a:ext cx="301752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The "you and them" pair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The match lights up when both say yes: nobody is ignored in silence.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2440" y="205740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8472" y="2258568"/>
            <a:ext cx="301752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The 6-step gauge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Search, message, video call, viewing, agreement, move-in: you always know where you are.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20624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58952" y="4407407"/>
            <a:ext cx="301752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Free contact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Seekers can write to every listing; monetisation moves to the advertiser side.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97680" y="420624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53712" y="4407407"/>
            <a:ext cx="301752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Fair rent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Every listing places its price against the area's Rental Index: "about average for Hackney".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420624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48472" y="4407407"/>
            <a:ext cx="301752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Safety at the right time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Contextual reminders at the first message, before the viewing and before the deposit; an alert if someone suggests leaving the site.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394960" y="2377440"/>
            <a:ext cx="1371600" cy="1371600"/>
          </a:xfrm>
          <a:prstGeom prst="ellipse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4400" b="1">
                <a:solidFill>
                  <a:srgbClr val="1E2140"/>
                </a:solidFill>
                <a:latin typeface="Segoe UI Black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3977639"/>
            <a:ext cx="94183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>
                <a:solidFill>
                  <a:srgbClr val="1E2140"/>
                </a:solidFill>
                <a:latin typeface="Segoe UI Black"/>
              </a:rPr>
              <a:t>Sitemap and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Sitemap and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Header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2011680"/>
            <a:ext cx="6035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3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300" b="1">
                <a:solidFill>
                  <a:srgbClr val="BE4221"/>
                </a:solidFill>
                <a:latin typeface="Segoe UI"/>
              </a:rPr>
              <a:t>SpareRoom logo: </a:t>
            </a:r>
            <a:r>
              <a:rPr sz="1300" b="1">
                <a:solidFill>
                  <a:srgbClr val="1E2140"/>
                </a:solidFill>
                <a:latin typeface="Segoe UI"/>
              </a:rPr>
              <a:t>→ home page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300" b="1">
                <a:solidFill>
                  <a:srgbClr val="BE4221"/>
                </a:solidFill>
                <a:latin typeface="Segoe UI"/>
              </a:rPr>
              <a:t>Find a room: </a:t>
            </a:r>
            <a:r>
              <a:rPr sz="1300" b="1">
                <a:solidFill>
                  <a:srgbClr val="1E2140"/>
                </a:solidFill>
                <a:latin typeface="Segoe UI"/>
              </a:rPr>
              <a:t>→ results, rooms in shared homes by default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300" b="1">
                <a:solidFill>
                  <a:srgbClr val="BE4221"/>
                </a:solidFill>
                <a:latin typeface="Segoe UI"/>
              </a:rPr>
              <a:t>Fill a room: </a:t>
            </a:r>
            <a:r>
              <a:rPr sz="1300" b="1">
                <a:solidFill>
                  <a:srgbClr val="1E2140"/>
                </a:solidFill>
                <a:latin typeface="Segoe UI"/>
              </a:rPr>
              <a:t>→ post an ad in 3 steps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300" b="1">
                <a:solidFill>
                  <a:srgbClr val="BE4221"/>
                </a:solidFill>
                <a:latin typeface="Segoe UI"/>
              </a:rPr>
              <a:t>How we check: </a:t>
            </a:r>
            <a:r>
              <a:rPr sz="1300" b="1">
                <a:solidFill>
                  <a:srgbClr val="1E2140"/>
                </a:solidFill>
                <a:latin typeface="Segoe UI"/>
              </a:rPr>
              <a:t>→ verification, advice, fair rent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BE4221"/>
                </a:solidFill>
                <a:latin typeface="Segoe UI"/>
              </a:rPr>
              <a:t>→  </a:t>
            </a:r>
            <a:r>
              <a:rPr sz="1300" b="1">
                <a:solidFill>
                  <a:srgbClr val="BE4221"/>
                </a:solidFill>
                <a:latin typeface="Segoe UI"/>
              </a:rPr>
              <a:t>Log in: </a:t>
            </a:r>
            <a:r>
              <a:rPr sz="1300" b="1">
                <a:solidFill>
                  <a:srgbClr val="1E2140"/>
                </a:solidFill>
                <a:latin typeface="Segoe UI"/>
              </a:rPr>
              <a:t>→ account, messages, alerts (once logged in, Messages replaces Log in)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0" y="1920240"/>
            <a:ext cx="4846320" cy="3931920"/>
          </a:xfrm>
          <a:prstGeom prst="roundRect">
            <a:avLst>
              <a:gd name="adj" fmla="val 6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69480" y="2240280"/>
            <a:ext cx="4023360" cy="3291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1E2140"/>
                </a:solidFill>
                <a:latin typeface="Segoe UI"/>
              </a:rPr>
              <a:t>Four entries, one main action</a:t>
            </a:r>
          </a:p>
          <a:p>
            <a:pPr algn="l">
              <a:spcBef>
                <a:spcPts val="10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Today's header lines up Search, Browse, Post ad, Account and Help, even for a logged-out visitor. Search and Browse lead to the same need.</a:t>
            </a:r>
          </a:p>
          <a:p>
            <a:pPr algn="l">
              <a:spcBef>
                <a:spcPts val="10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We keep the two real intentions (searching, offering) and add trust, which answers users' first fear.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Sitemap and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Footer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965960"/>
            <a:ext cx="352044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40280"/>
            <a:ext cx="292608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BE4221"/>
                </a:solidFill>
                <a:latin typeface="Segoe UI"/>
              </a:rPr>
              <a:t>Search and offer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Find a room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Find people to rent with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Fill a room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Rooms by city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Rental Index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965960"/>
            <a:ext cx="352044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7720" y="2240280"/>
            <a:ext cx="292608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BE4221"/>
                </a:solidFill>
                <a:latin typeface="Segoe UI"/>
              </a:rPr>
              <a:t>Trust and help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How we check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Safety tips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Fair rent guide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Help centre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Contact 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965960"/>
            <a:ext cx="3520440" cy="3291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240280"/>
            <a:ext cx="292608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BE4221"/>
                </a:solidFill>
                <a:latin typeface="Segoe UI"/>
              </a:rPr>
              <a:t>About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About SpareRoom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Home Again podcast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Partnership with Crisis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Press</a:t>
            </a:r>
          </a:p>
          <a:p>
            <a:pPr algn="l">
              <a:spcBef>
                <a:spcPts val="600"/>
              </a:spcBef>
            </a:pPr>
            <a:r>
              <a:rPr sz="1250" b="0">
                <a:solidFill>
                  <a:srgbClr val="1E2140"/>
                </a:solidFill>
                <a:latin typeface="Segoe UI"/>
              </a:rPr>
              <a:t>Jobs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486400"/>
            <a:ext cx="11155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Segoe UI"/>
              </a:rPr>
              <a:t>Bottom bar: logo, social links, legal notice, privacy, accessibility. From more than 40 links in 7 columns down to 3 readable columns; city pages stay available for search engines.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Sitemap and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Page architecture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02920" y="1874519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75688"/>
            <a:ext cx="2971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Entry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Home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Search by area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Rooms by city (SEO)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97680" y="1874519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2075688"/>
            <a:ext cx="2971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Search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Results: list + map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Listing: Who lives here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Email and mobile alerts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874519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6760" y="2075688"/>
            <a:ext cx="2971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Meet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Message with no sign-up wall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The "you and them" pair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Video call, viewing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02336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224528"/>
            <a:ext cx="2971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Offer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Post in 3 steps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Introduce the flatmates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Find people to rent with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402336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F5E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4224528"/>
            <a:ext cx="2971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Trust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How we check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ID verification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Fair rent, advice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4023360"/>
            <a:ext cx="3520440" cy="1874519"/>
          </a:xfrm>
          <a:prstGeom prst="roundRect">
            <a:avLst>
              <a:gd name="adj" fmla="val 8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4224528"/>
            <a:ext cx="29718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E2140"/>
                </a:solidFill>
                <a:latin typeface="Segoe UI"/>
              </a:rPr>
              <a:t>Account (optional)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Created at the first message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Messages, alerts</a:t>
            </a:r>
          </a:p>
          <a:p>
            <a:pPr algn="l"/>
            <a:r>
              <a:rPr sz="1200" b="0">
                <a:solidFill>
                  <a:srgbClr val="1E2140"/>
                </a:solidFill>
                <a:latin typeface="Segoe UI"/>
              </a:rPr>
              <a:t>· Published 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263640"/>
            <a:ext cx="78638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56576B"/>
                </a:solidFill>
                <a:latin typeface="Segoe UI"/>
              </a:rPr>
              <a:t>Rule applied: no page that doesn't serve a step of the two journeys (finding a room, filling a room).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EAE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2920" y="384048"/>
            <a:ext cx="384048" cy="384048"/>
          </a:xfrm>
          <a:prstGeom prst="ellipse">
            <a:avLst/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400" b="1">
                <a:solidFill>
                  <a:srgbClr val="E9EAE6"/>
                </a:solidFill>
                <a:latin typeface="Segoe UI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5840" y="429768"/>
            <a:ext cx="5486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56576B"/>
                </a:solidFill>
                <a:latin typeface="Consolas"/>
              </a:rPr>
              <a:t>Sitemap and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868680"/>
            <a:ext cx="11155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>
                <a:solidFill>
                  <a:srgbClr val="1E2140"/>
                </a:solidFill>
                <a:latin typeface="Segoe UI Black"/>
              </a:rPr>
              <a:t>The sitemap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527048"/>
            <a:ext cx="1463040" cy="64008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4617720" y="1572768"/>
            <a:ext cx="2971800" cy="566928"/>
          </a:xfrm>
          <a:prstGeom prst="roundRect">
            <a:avLst>
              <a:gd name="adj" fmla="val 20000"/>
            </a:avLst>
          </a:prstGeom>
          <a:solidFill>
            <a:srgbClr val="1E21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500" b="1">
                <a:solidFill>
                  <a:srgbClr val="E9EAE6"/>
                </a:solidFill>
                <a:latin typeface="Segoe UI"/>
              </a:rPr>
              <a:t>Home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9904" y="2139696"/>
            <a:ext cx="18288" cy="23774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572768" y="2377440"/>
            <a:ext cx="8695944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572768" y="2377440"/>
            <a:ext cx="18288" cy="219456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02920" y="2596896"/>
            <a:ext cx="2139696" cy="475488"/>
          </a:xfrm>
          <a:prstGeom prst="roundRect">
            <a:avLst>
              <a:gd name="adj" fmla="val 20000"/>
            </a:avLst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300" b="1">
                <a:solidFill>
                  <a:srgbClr val="1E2140"/>
                </a:solidFill>
                <a:latin typeface="Segoe UI"/>
              </a:rPr>
              <a:t>Search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7512" y="3072384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67512" y="3447288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68680" y="3273552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Results: list + map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67512" y="3547871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67512" y="3922776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68680" y="3749039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Rooms in shared homes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67512" y="4023360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67512" y="4398264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68680" y="4224528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Whole properties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67512" y="4498848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67512" y="4873752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68680" y="4700016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Listing: Who lives here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471416" y="2377440"/>
            <a:ext cx="18288" cy="219456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401568" y="2596896"/>
            <a:ext cx="2139696" cy="475488"/>
          </a:xfrm>
          <a:prstGeom prst="roundRect">
            <a:avLst>
              <a:gd name="adj" fmla="val 20000"/>
            </a:avLst>
          </a:prstGeom>
          <a:solidFill>
            <a:srgbClr val="BE42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300" b="1">
                <a:solidFill>
                  <a:srgbClr val="E9EAE6"/>
                </a:solidFill>
                <a:latin typeface="Segoe UI"/>
              </a:rPr>
              <a:t>Meet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66160" y="3072384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566160" y="3447288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3767328" y="3273552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Message (free)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66160" y="3547871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566160" y="3922776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3767328" y="3749039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"You and them" pair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566160" y="4023360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566160" y="4398264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3767328" y="4224528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Video call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66160" y="4498848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566160" y="4873752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3767328" y="4700016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Viewing and agreement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370063" y="2377440"/>
            <a:ext cx="18288" cy="219456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300216" y="2596896"/>
            <a:ext cx="2139696" cy="475488"/>
          </a:xfrm>
          <a:prstGeom prst="roundRect">
            <a:avLst>
              <a:gd name="adj" fmla="val 20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300" b="1">
                <a:solidFill>
                  <a:srgbClr val="1E2140"/>
                </a:solidFill>
                <a:latin typeface="Segoe UI"/>
              </a:rPr>
              <a:t>Offer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64807" y="3072384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464807" y="3447288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665976" y="3273552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Post in 3 steps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64807" y="3547871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464807" y="3922776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665976" y="3749039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Introduce the flatmates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64807" y="4023360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464807" y="4398264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6665976" y="4224528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Find people to rent with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464807" y="4498848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6464807" y="4873752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6665976" y="4700016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Manage replies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0268712" y="2377440"/>
            <a:ext cx="18288" cy="219456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9198864" y="2596896"/>
            <a:ext cx="2139696" cy="475488"/>
          </a:xfrm>
          <a:prstGeom prst="roundRect">
            <a:avLst>
              <a:gd name="adj" fmla="val 20000"/>
            </a:avLst>
          </a:prstGeom>
          <a:solidFill>
            <a:srgbClr val="DFE1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1300" b="1">
                <a:solidFill>
                  <a:srgbClr val="1E2140"/>
                </a:solidFill>
                <a:latin typeface="Segoe UI"/>
              </a:rPr>
              <a:t>Trust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63456" y="3072384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363456" y="3447288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9564624" y="3273552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How we check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363456" y="3547871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63456" y="3922776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9564624" y="3749039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ID verification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63456" y="4023360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363456" y="4398264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9564624" y="4224528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Fair rent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363456" y="4498848"/>
            <a:ext cx="18288" cy="329184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363456" y="4873752"/>
            <a:ext cx="201168" cy="18288"/>
          </a:xfrm>
          <a:prstGeom prst="rect">
            <a:avLst/>
          </a:prstGeom>
          <a:solidFill>
            <a:srgbClr val="B7B3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9564624" y="4700016"/>
            <a:ext cx="1773936" cy="347472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/>
            <a:r>
              <a:rPr sz="950" b="0">
                <a:solidFill>
                  <a:srgbClr val="1E2140"/>
                </a:solidFill>
                <a:latin typeface="Segoe UI"/>
              </a:rPr>
              <a:t>Safety tips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02920" y="5779008"/>
            <a:ext cx="11155680" cy="548640"/>
          </a:xfrm>
          <a:prstGeom prst="roundRect">
            <a:avLst>
              <a:gd name="adj" fmla="val 20000"/>
            </a:avLst>
          </a:prstGeom>
          <a:solidFill>
            <a:srgbClr val="1E21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l"/>
            <a:r>
              <a:rPr sz="1100" b="1">
                <a:solidFill>
                  <a:srgbClr val="E9EAE6"/>
                </a:solidFill>
                <a:latin typeface="Segoe UI"/>
              </a:rPr>
              <a:t>Out of the sitemap: commercial badges on the seeker side, paying to contact (Early Bird), the "Browse" tab, a separate mobile site, sign-up before the first message.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595360" y="6419088"/>
            <a:ext cx="3108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900" b="0">
                <a:solidFill>
                  <a:srgbClr val="56576B"/>
                </a:solidFill>
                <a:latin typeface="Segoe UI"/>
              </a:rPr>
              <a:t>By Mayare Ouassou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